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charts/chart2.xml" ContentType="application/vnd.openxmlformats-officedocument.drawingml.chart+xml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charts/chart3.xml" ContentType="application/vnd.openxmlformats-officedocument.drawingml.chart+xml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charts/chart4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347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347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95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95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95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95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95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95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95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95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956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956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521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4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5.png"/><Relationship Id="rId12" Type="http://schemas.openxmlformats.org/officeDocument/2006/relationships/image" Target="../media/image8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8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15.png"/><Relationship Id="rId11" Type="http://schemas.openxmlformats.org/officeDocument/2006/relationships/image" Target="../media/image8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LN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ALG2 LTHeader3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LN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ALG2 LTHeader3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5Min Che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3–2</a:t>
            </a:r>
          </a:p>
        </p:txBody>
      </p:sp>
      <p:pic>
        <p:nvPicPr>
          <p:cNvPr id="27" name="LNHeader3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ALG2 LTHeader3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PAlg-Ch Resources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LNHeader3-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_ALG2 LT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LN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_ALG2 LTHeader3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LN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ALG2 LTHeader3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LNHeader3-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ALG2 LT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Real World Ex_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LN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_ALG2 LTHeader3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5" y="6067425"/>
            <a:ext cx="8296275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LN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_ALG2 LTHeader3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5"/>
            <a:ext cx="739140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esson Menu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09_PAlg-Ch Resources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NHeader3-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_ALG2 LTHeader3-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PAlg-Onlin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12.xml"/><Relationship Id="rId8" Type="http://schemas.openxmlformats.org/officeDocument/2006/relationships/slide" Target="slide1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39" name="09_ALG2 Splash arm.png"/>
          <p:cNvPicPr/>
          <p:nvPr/>
        </p:nvPicPr>
        <p:blipFill>
          <a:blip r:embed="rId3">
            <a:extLst/>
          </a:blip>
          <a:srcRect l="14170" t="57804" r="48872" b="15516"/>
          <a:stretch>
            <a:fillRect/>
          </a:stretch>
        </p:blipFill>
        <p:spPr>
          <a:xfrm>
            <a:off x="2438400" y="3960812"/>
            <a:ext cx="3378200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LNHeader3-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960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09_ALG2 LTHeader3-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00" name="Chart 200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1" name="Shape 201"/>
          <p:cNvSpPr/>
          <p:nvPr/>
        </p:nvSpPr>
        <p:spPr>
          <a:xfrm>
            <a:off x="876300" y="27178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2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533400" y="1484312"/>
            <a:ext cx="822960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/>
            <a:r>
              <a:rPr b="1" sz="2400">
                <a:solidFill>
                  <a:srgbClr val="00539D"/>
                </a:solidFill>
              </a:rPr>
              <a:t>Solve the system of inequalities by graphing. </a:t>
            </a:r>
            <a:br>
              <a:rPr b="1" sz="2400">
                <a:solidFill>
                  <a:srgbClr val="00539D"/>
                </a:solidFill>
              </a:rPr>
            </a:br>
          </a:p>
        </p:txBody>
      </p:sp>
      <p:grpSp>
        <p:nvGrpSpPr>
          <p:cNvPr id="210" name="Group 210"/>
          <p:cNvGrpSpPr/>
          <p:nvPr/>
        </p:nvGrpSpPr>
        <p:grpSpPr>
          <a:xfrm>
            <a:off x="876300" y="2381250"/>
            <a:ext cx="5105400" cy="3589338"/>
            <a:chOff x="0" y="0"/>
            <a:chExt cx="5105400" cy="3589337"/>
          </a:xfrm>
        </p:grpSpPr>
        <p:sp>
          <p:nvSpPr>
            <p:cNvPr id="205" name="Shape 205"/>
            <p:cNvSpPr/>
            <p:nvPr/>
          </p:nvSpPr>
          <p:spPr>
            <a:xfrm>
              <a:off x="0" y="0"/>
              <a:ext cx="5105400" cy="2052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2057400" indent="-2057400">
                <a:lnSpc>
                  <a:spcPct val="200000"/>
                </a:lnSpc>
                <a:spcBef>
                  <a:spcPts val="7200"/>
                </a:spcBef>
              </a:pPr>
              <a:r>
                <a:rPr b="1" sz="2400">
                  <a:solidFill>
                    <a:srgbClr val="00539D"/>
                  </a:solidFill>
                </a:rPr>
                <a:t>A. 	B.</a:t>
              </a:r>
              <a:endParaRPr b="1" sz="2400">
                <a:solidFill>
                  <a:srgbClr val="00539D"/>
                </a:solidFill>
              </a:endParaRPr>
            </a:p>
            <a:p>
              <a:pPr lvl="0" marL="2057400" indent="-2057400">
                <a:lnSpc>
                  <a:spcPct val="200000"/>
                </a:lnSpc>
                <a:spcBef>
                  <a:spcPts val="7200"/>
                </a:spcBef>
              </a:pPr>
              <a:r>
                <a:rPr b="1" sz="2400">
                  <a:solidFill>
                    <a:srgbClr val="00539D"/>
                  </a:solidFill>
                </a:rPr>
                <a:t>C.	D.</a:t>
              </a:r>
            </a:p>
          </p:txBody>
        </p:sp>
        <p:pic>
          <p:nvPicPr>
            <p:cNvPr id="206" name="3_3_15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84450" y="2076450"/>
              <a:ext cx="1533525" cy="1509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3_3_12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84450" y="428625"/>
              <a:ext cx="1533525" cy="151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3_3_13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46100" y="428625"/>
              <a:ext cx="1533525" cy="1508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3_3_14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6100" y="2078037"/>
              <a:ext cx="1533525" cy="1511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2"/>
      <p:bldP build="whole" bldLvl="1" animBg="1" rev="0" advAuto="0" spid="202" grpId="1"/>
      <p:bldP build="whole" bldLvl="1" animBg="1" rev="0" advAuto="0" spid="204" grpId="3"/>
      <p:bldP build="whole" bldLvl="1" animBg="1" rev="0" advAuto="0" spid="210" grpId="4"/>
      <p:bldP build="whole" bldLvl="1" animBg="1" rev="0" advAuto="0" spid="200" grpId="6"/>
      <p:bldP build="whole" bldLvl="1" animBg="1" rev="0" advAuto="0" spid="201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13" name="Shape 213"/>
          <p:cNvSpPr/>
          <p:nvPr/>
        </p:nvSpPr>
        <p:spPr>
          <a:xfrm>
            <a:off x="4267200" y="771525"/>
            <a:ext cx="456247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Write and Use a System of Inequalities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533400" y="1500187"/>
            <a:ext cx="7905750" cy="29400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E01B22"/>
                </a:solidFill>
              </a:rPr>
              <a:t>	MEDICINE</a:t>
            </a:r>
            <a:r>
              <a:rPr b="1" sz="2400">
                <a:solidFill>
                  <a:srgbClr val="00539D"/>
                </a:solidFill>
              </a:rPr>
              <a:t>  Medical professionals recommend that patients have a cholesterol level </a:t>
            </a:r>
            <a:r>
              <a:rPr b="1" i="1" sz="2400">
                <a:solidFill>
                  <a:srgbClr val="00539D"/>
                </a:solidFill>
              </a:rPr>
              <a:t>c</a:t>
            </a:r>
            <a:r>
              <a:rPr b="1" sz="2400">
                <a:solidFill>
                  <a:srgbClr val="00539D"/>
                </a:solidFill>
              </a:rPr>
              <a:t> below 200 milligrams per deciliter (mg/dL) of blood and a triglyceride level </a:t>
            </a:r>
            <a:r>
              <a:rPr b="1" i="1" sz="2400">
                <a:solidFill>
                  <a:srgbClr val="00539D"/>
                </a:solidFill>
              </a:rPr>
              <a:t>t</a:t>
            </a:r>
            <a:r>
              <a:rPr b="1" sz="2400">
                <a:solidFill>
                  <a:srgbClr val="00539D"/>
                </a:solidFill>
              </a:rPr>
              <a:t> below 150 mg/dL. Write and graph a system of inequalities that represents the range of cholesterol levels and triglyceride levels for patients.</a:t>
            </a:r>
            <a:endParaRPr b="1" sz="2400">
              <a:solidFill>
                <a:srgbClr val="00539D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00539D"/>
                </a:solidFill>
              </a:rPr>
              <a:t>	</a:t>
            </a:r>
            <a:r>
              <a:rPr sz="2400"/>
              <a:t>Let </a:t>
            </a:r>
            <a:r>
              <a:rPr i="1" sz="2400"/>
              <a:t>c </a:t>
            </a:r>
            <a:r>
              <a:rPr sz="2400"/>
              <a:t>represent the cholesterol levels in mg/dL.</a:t>
            </a:r>
          </a:p>
        </p:txBody>
      </p:sp>
      <p:sp>
        <p:nvSpPr>
          <p:cNvPr id="215" name="Shape 215"/>
          <p:cNvSpPr/>
          <p:nvPr/>
        </p:nvSpPr>
        <p:spPr>
          <a:xfrm>
            <a:off x="533400" y="4514850"/>
            <a:ext cx="7900988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6972300" algn="l"/>
              </a:tabLst>
            </a:pPr>
            <a:r>
              <a:rPr sz="2400"/>
              <a:t>It must be less than 200 mg/dL. Since cholesterol levels cannot be negative, we can write this as </a:t>
            </a:r>
            <a:br>
              <a:rPr sz="2400"/>
            </a:br>
            <a:r>
              <a:rPr sz="2400"/>
              <a:t>0 ≤ </a:t>
            </a:r>
            <a:r>
              <a:rPr i="1" sz="2400"/>
              <a:t>c</a:t>
            </a:r>
            <a:r>
              <a:rPr sz="2400"/>
              <a:t> &lt; 200.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2"/>
      <p:bldP build="p" bldLvl="1" animBg="1" rev="0" advAuto="0" spid="2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18" name="Shape 218"/>
          <p:cNvSpPr/>
          <p:nvPr/>
        </p:nvSpPr>
        <p:spPr>
          <a:xfrm>
            <a:off x="4267200" y="771525"/>
            <a:ext cx="456247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Write and Use a System of Inequalities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533400" y="2647950"/>
            <a:ext cx="7905750" cy="7493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36042" indent="-336042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352">
                <a:solidFill>
                  <a:srgbClr val="E01B22"/>
                </a:solidFill>
              </a:rPr>
              <a:t>	</a:t>
            </a:r>
            <a:r>
              <a:rPr sz="2352"/>
              <a:t>Graph all of the inequalities. Any ordered pair in the intersection of the graphs is a solution of the system.</a:t>
            </a:r>
          </a:p>
        </p:txBody>
      </p:sp>
      <p:sp>
        <p:nvSpPr>
          <p:cNvPr id="220" name="Shape 220"/>
          <p:cNvSpPr/>
          <p:nvPr/>
        </p:nvSpPr>
        <p:spPr>
          <a:xfrm>
            <a:off x="533400" y="3505200"/>
            <a:ext cx="82296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spcBef>
                <a:spcPts val="17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	0 ≤ </a:t>
            </a:r>
            <a:r>
              <a:rPr i="1" sz="2400">
                <a:solidFill>
                  <a:srgbClr val="E01B22"/>
                </a:solidFill>
              </a:rPr>
              <a:t>c</a:t>
            </a:r>
            <a:r>
              <a:rPr sz="2400">
                <a:solidFill>
                  <a:srgbClr val="E01B22"/>
                </a:solidFill>
              </a:rPr>
              <a:t> &lt; 200</a:t>
            </a:r>
            <a:br>
              <a:rPr sz="2400">
                <a:solidFill>
                  <a:srgbClr val="E01B22"/>
                </a:solidFill>
              </a:rPr>
            </a:br>
            <a:r>
              <a:rPr sz="2400">
                <a:solidFill>
                  <a:srgbClr val="E01B22"/>
                </a:solidFill>
              </a:rPr>
              <a:t>0 ≤ </a:t>
            </a:r>
            <a:r>
              <a:rPr i="1" sz="2400">
                <a:solidFill>
                  <a:srgbClr val="E01B22"/>
                </a:solidFill>
              </a:rPr>
              <a:t>t</a:t>
            </a:r>
            <a:r>
              <a:rPr sz="2400">
                <a:solidFill>
                  <a:srgbClr val="E01B22"/>
                </a:solidFill>
              </a:rPr>
              <a:t> &lt; 150</a:t>
            </a:r>
          </a:p>
        </p:txBody>
      </p:sp>
      <p:pic>
        <p:nvPicPr>
          <p:cNvPr id="221" name="3_3_1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2475" y="3581400"/>
            <a:ext cx="2330450" cy="249396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533400" y="1514475"/>
            <a:ext cx="7900988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6972300" algn="l"/>
              </a:tabLst>
            </a:pPr>
            <a:r>
              <a:rPr sz="2400"/>
              <a:t>Let </a:t>
            </a:r>
            <a:r>
              <a:rPr i="1" sz="2400"/>
              <a:t>t</a:t>
            </a:r>
            <a:r>
              <a:rPr sz="2400"/>
              <a:t> represent the triglyceride levels in mg/dL. It must be less than 150 mg/dL. Since triglyceride levels also cannot be negative, we can write this as 0 ≤ </a:t>
            </a:r>
            <a:r>
              <a:rPr i="1" sz="2400"/>
              <a:t>t</a:t>
            </a:r>
            <a:r>
              <a:rPr sz="2400"/>
              <a:t> &lt; 150.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3"/>
      <p:bldP build="p" bldLvl="1" animBg="1" rev="0" advAuto="0" spid="219" grpId="2"/>
      <p:bldP build="p" bldLvl="5" animBg="1" rev="0" advAuto="0" spid="222" grpId="1"/>
      <p:bldP build="whole" bldLvl="1" animBg="1" rev="0" advAuto="0" spid="221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pic>
        <p:nvPicPr>
          <p:cNvPr id="22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>
            <p:ph type="body" idx="1"/>
          </p:nvPr>
        </p:nvSpPr>
        <p:spPr>
          <a:xfrm>
            <a:off x="533400" y="1500187"/>
            <a:ext cx="8315325" cy="1406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E01B22"/>
                </a:solidFill>
              </a:rPr>
              <a:t>	</a:t>
            </a:r>
            <a:r>
              <a:rPr b="1" sz="2400">
                <a:solidFill>
                  <a:srgbClr val="00539D"/>
                </a:solidFill>
              </a:rPr>
              <a:t>A category 3 hurricane has wind speeds of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111-130 miles per hour and a storm surge of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9-12 feet above normal. Write and graph a system of inequalities to represent this situation.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2"/>
      <p:bldP build="p" bldLvl="1" animBg="1" rev="0" advAuto="0" spid="227" grpId="3"/>
      <p:bldP build="whole" bldLvl="1" animBg="1" rev="0" advAuto="0" spid="2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31" name="Chart 231"/>
          <p:cNvGraphicFramePr/>
          <p:nvPr/>
        </p:nvGraphicFramePr>
        <p:xfrm>
          <a:off x="6870776" y="4156120"/>
          <a:ext cx="1846697" cy="208855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32" name="Shape 232"/>
          <p:cNvSpPr/>
          <p:nvPr/>
        </p:nvSpPr>
        <p:spPr>
          <a:xfrm>
            <a:off x="762000" y="21336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533400" y="1484312"/>
            <a:ext cx="822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Which graph represents this?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762000" y="2057400"/>
            <a:ext cx="5257800" cy="3983038"/>
            <a:chOff x="0" y="0"/>
            <a:chExt cx="5257800" cy="3983037"/>
          </a:xfrm>
        </p:grpSpPr>
        <p:sp>
          <p:nvSpPr>
            <p:cNvPr id="236" name="Shape 236"/>
            <p:cNvSpPr/>
            <p:nvPr/>
          </p:nvSpPr>
          <p:spPr>
            <a:xfrm>
              <a:off x="0" y="69850"/>
              <a:ext cx="5105400" cy="2334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2743200" indent="-274320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00539D"/>
                  </a:solidFill>
                </a:rPr>
                <a:t>A. 	B.</a:t>
              </a:r>
              <a:endParaRPr b="1" sz="2400">
                <a:solidFill>
                  <a:srgbClr val="00539D"/>
                </a:solidFill>
              </a:endParaRPr>
            </a:p>
            <a:p>
              <a:pPr lvl="0" marL="2743200" indent="-2743200">
                <a:lnSpc>
                  <a:spcPct val="90000"/>
                </a:lnSpc>
                <a:spcBef>
                  <a:spcPts val="400"/>
                </a:spcBef>
              </a:pPr>
              <a:endParaRPr b="1" sz="2400">
                <a:solidFill>
                  <a:srgbClr val="00539D"/>
                </a:solidFill>
              </a:endParaRPr>
            </a:p>
            <a:p>
              <a:pPr lvl="0" marL="2743200" indent="-2743200">
                <a:lnSpc>
                  <a:spcPct val="90000"/>
                </a:lnSpc>
                <a:spcBef>
                  <a:spcPts val="400"/>
                </a:spcBef>
              </a:pPr>
              <a:endParaRPr b="1" sz="2400">
                <a:solidFill>
                  <a:srgbClr val="00539D"/>
                </a:solidFill>
              </a:endParaRPr>
            </a:p>
            <a:p>
              <a:pPr lvl="0" marL="2743200" indent="-2743200">
                <a:lnSpc>
                  <a:spcPct val="90000"/>
                </a:lnSpc>
                <a:spcBef>
                  <a:spcPts val="400"/>
                </a:spcBef>
              </a:pPr>
              <a:endParaRPr b="1" sz="2400">
                <a:solidFill>
                  <a:srgbClr val="00539D"/>
                </a:solidFill>
              </a:endParaRPr>
            </a:p>
            <a:p>
              <a:pPr lvl="0" marL="2743200" indent="-2743200">
                <a:lnSpc>
                  <a:spcPct val="90000"/>
                </a:lnSpc>
                <a:spcBef>
                  <a:spcPts val="400"/>
                </a:spcBef>
              </a:pPr>
              <a:endParaRPr b="1" sz="2400">
                <a:solidFill>
                  <a:srgbClr val="00539D"/>
                </a:solidFill>
              </a:endParaRPr>
            </a:p>
            <a:p>
              <a:pPr lvl="0" marL="2743200" indent="-274320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00539D"/>
                  </a:solidFill>
                </a:rPr>
                <a:t>C.	D.</a:t>
              </a:r>
            </a:p>
          </p:txBody>
        </p:sp>
        <p:pic>
          <p:nvPicPr>
            <p:cNvPr id="237" name="3-3-3d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29000" y="2209800"/>
              <a:ext cx="1828800" cy="177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3-3-3a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9600" y="0"/>
              <a:ext cx="1758950" cy="177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3-3-3b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29000" y="0"/>
              <a:ext cx="1758950" cy="177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3-3-3c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09600" y="2209800"/>
              <a:ext cx="1828800" cy="177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  <p:bldP build="whole" bldLvl="1" animBg="1" rev="0" advAuto="0" spid="241" grpId="2"/>
      <p:bldP build="whole" bldLvl="1" animBg="1" rev="0" advAuto="0" spid="231" grpId="4"/>
      <p:bldP build="whole" bldLvl="1" animBg="1" rev="0" advAuto="0" spid="23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44" name="Shape 244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Find Vertices</a:t>
            </a:r>
            <a:endParaRPr sz="2000"/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xfrm>
            <a:off x="533400" y="1500187"/>
            <a:ext cx="8229600" cy="8223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00539D"/>
                </a:solidFill>
              </a:rPr>
              <a:t>	Find the coordinates of the vertices of the figure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formed by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≥ –1,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≤ 4, and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+ 4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≥ 4.</a:t>
            </a:r>
          </a:p>
        </p:txBody>
      </p:sp>
      <p:sp>
        <p:nvSpPr>
          <p:cNvPr id="246" name="Shape 246"/>
          <p:cNvSpPr/>
          <p:nvPr/>
        </p:nvSpPr>
        <p:spPr>
          <a:xfrm>
            <a:off x="881062" y="2514600"/>
            <a:ext cx="4071938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tabLst>
                <a:tab pos="1562100" algn="r"/>
                <a:tab pos="1651000" algn="l"/>
                <a:tab pos="1943100" algn="l"/>
                <a:tab pos="3657600" algn="l"/>
              </a:tabLst>
            </a:pPr>
            <a:r>
              <a:rPr sz="2400"/>
              <a:t>Graph each inequality. The intersection of the graphs </a:t>
            </a:r>
            <a:br>
              <a:rPr sz="2400"/>
            </a:br>
            <a:r>
              <a:rPr sz="2400"/>
              <a:t>forms a triangle.</a:t>
            </a:r>
          </a:p>
        </p:txBody>
      </p:sp>
      <p:sp>
        <p:nvSpPr>
          <p:cNvPr id="247" name="Shape 247"/>
          <p:cNvSpPr/>
          <p:nvPr/>
        </p:nvSpPr>
        <p:spPr>
          <a:xfrm>
            <a:off x="841375" y="4684712"/>
            <a:ext cx="4389438" cy="140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	The vertices of the triangle </a:t>
            </a:r>
            <a:br>
              <a:rPr sz="2400">
                <a:solidFill>
                  <a:srgbClr val="E01B22"/>
                </a:solidFill>
              </a:rPr>
            </a:br>
            <a:r>
              <a:rPr sz="2400">
                <a:solidFill>
                  <a:srgbClr val="E01B22"/>
                </a:solidFill>
              </a:rPr>
              <a:t>are at (0, 1), </a:t>
            </a:r>
            <a:br>
              <a:rPr sz="2400">
                <a:solidFill>
                  <a:srgbClr val="E01B22"/>
                </a:solidFill>
              </a:rPr>
            </a:br>
            <a:r>
              <a:rPr sz="2400">
                <a:solidFill>
                  <a:srgbClr val="E01B22"/>
                </a:solidFill>
              </a:rPr>
              <a:t>(4, 0), and (1, 3).</a:t>
            </a:r>
          </a:p>
        </p:txBody>
      </p:sp>
      <p:pic>
        <p:nvPicPr>
          <p:cNvPr id="248" name="3_3_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7175" y="2562225"/>
            <a:ext cx="3362325" cy="340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2"/>
      <p:bldP build="whole" bldLvl="1" animBg="1" rev="0" advAuto="0" spid="248" grpId="3"/>
      <p:bldP build="whole" bldLvl="1" animBg="1" rev="0" advAuto="0" spid="247" grpId="4"/>
      <p:bldP build="p" bldLvl="1" animBg="1" rev="0" advAuto="0" spid="24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252" name="Chart 252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53" name="Shape 253"/>
          <p:cNvSpPr/>
          <p:nvPr/>
        </p:nvSpPr>
        <p:spPr>
          <a:xfrm>
            <a:off x="876300" y="38766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5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876300" y="2447925"/>
            <a:ext cx="4589463" cy="205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(–1, 0), (0, 3), and (5, –2)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(–1, 0), (0, 3), and (4, –2)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(–1, 1), (0, 3), and (5, –2)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(0, 3), (5, –2), and (1, 0)</a:t>
            </a:r>
          </a:p>
        </p:txBody>
      </p:sp>
      <p:sp>
        <p:nvSpPr>
          <p:cNvPr id="257" name="Shape 257"/>
          <p:cNvSpPr/>
          <p:nvPr/>
        </p:nvSpPr>
        <p:spPr>
          <a:xfrm>
            <a:off x="533400" y="1493837"/>
            <a:ext cx="817245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/>
            <a:r>
              <a:rPr b="1" sz="2400">
                <a:solidFill>
                  <a:srgbClr val="00539D"/>
                </a:solidFill>
              </a:rPr>
              <a:t>Find the coordinates of the vertices of the figure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formed by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≥ 1,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≤ 3, and –2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≤ 3.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6"/>
      <p:bldP build="whole" bldLvl="1" animBg="1" rev="0" advAuto="0" spid="254" grpId="1"/>
      <p:bldP build="whole" bldLvl="1" animBg="1" rev="0" advAuto="0" spid="257" grpId="3"/>
      <p:bldP build="whole" bldLvl="1" animBg="1" rev="0" advAuto="0" spid="255" grpId="2"/>
      <p:bldP build="whole" bldLvl="1" animBg="1" rev="0" advAuto="0" spid="256" grpId="4"/>
      <p:bldP build="whole" bldLvl="1" animBg="1" rev="0" advAuto="0" spid="253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4" name="Shape 144"/>
          <p:cNvSpPr/>
          <p:nvPr/>
        </p:nvSpPr>
        <p:spPr>
          <a:xfrm>
            <a:off x="1066800" y="1855787"/>
            <a:ext cx="7583488" cy="291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482725" indent="-1482725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Then/Now</a:t>
            </a:r>
            <a:endParaRPr b="1" sz="2000">
              <a:solidFill>
                <a:srgbClr val="E01B22"/>
              </a:solidFill>
            </a:endParaRPr>
          </a:p>
          <a:p>
            <a:pPr lvl="0" marL="1482725" indent="-1482725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New Vocabulary</a:t>
            </a:r>
            <a:endParaRPr b="1" sz="2000">
              <a:solidFill>
                <a:srgbClr val="E01B22"/>
              </a:solidFill>
            </a:endParaRPr>
          </a:p>
          <a:p>
            <a:pPr lvl="0" marL="1482725" indent="-1482725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4" invalidUrl="" action="ppaction://hlinksldjump" tgtFrame="" tooltip="" history="1" highlightClick="0" endSnd="0"/>
              </a:rPr>
              <a:t>Key Concept:  Solving Systems of Inequalities</a:t>
            </a:r>
            <a:endParaRPr b="1" sz="2000">
              <a:solidFill>
                <a:srgbClr val="E01B22"/>
              </a:solidFill>
            </a:endParaRPr>
          </a:p>
          <a:p>
            <a:pPr lvl="0" marL="1482725" indent="-1482725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5" invalidUrl="" action="ppaction://hlinksldjump" tgtFrame="" tooltip="" history="1" highlightClick="0" endSnd="0"/>
              </a:rPr>
              <a:t>Example 1:  Intersecting Regions</a:t>
            </a:r>
            <a:endParaRPr b="1" sz="2000">
              <a:solidFill>
                <a:srgbClr val="E01B22"/>
              </a:solidFill>
            </a:endParaRPr>
          </a:p>
          <a:p>
            <a:pPr lvl="0" marL="1482725" indent="-1482725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6" invalidUrl="" action="ppaction://hlinksldjump" tgtFrame="" tooltip="" history="1" highlightClick="0" endSnd="0"/>
              </a:rPr>
              <a:t>Example 2:  Separate Regions</a:t>
            </a:r>
            <a:endParaRPr b="1" sz="2000">
              <a:solidFill>
                <a:srgbClr val="E01B22"/>
              </a:solidFill>
            </a:endParaRPr>
          </a:p>
          <a:p>
            <a:pPr lvl="0" marL="1482725" indent="-1482725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7" invalidUrl="" action="ppaction://hlinksldjump" tgtFrame="" tooltip="" history="1" highlightClick="0" endSnd="0"/>
              </a:rPr>
              <a:t>Example 3:  Real-World Example: Write and Use a System of Inequalities</a:t>
            </a:r>
            <a:endParaRPr b="1" sz="2000">
              <a:solidFill>
                <a:srgbClr val="E01B22"/>
              </a:solidFill>
            </a:endParaRPr>
          </a:p>
          <a:p>
            <a:pPr lvl="0" marL="1482725" indent="-1482725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8" invalidUrl="" action="ppaction://hlinksldjump" tgtFrame="" tooltip="" history="1" highlightClick="0" endSnd="0"/>
              </a:rPr>
              <a:t>Example 4:  Find Vertices</a:t>
            </a:r>
            <a:endParaRPr b="1" sz="2000">
              <a:solidFill>
                <a:srgbClr val="E01B22"/>
              </a:solidFill>
            </a:endParaRP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47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812800" y="182880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You solved systems of linear equations using tables and graphs. (Lesson 3–1)</a:t>
            </a:r>
          </a:p>
        </p:txBody>
      </p:sp>
      <p:pic>
        <p:nvPicPr>
          <p:cNvPr id="149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14400" y="4057650"/>
            <a:ext cx="7518400" cy="171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Solve systems of inequalities by graphing.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Determine the coordinates of the vertices of a region formed by the graph of a system of inequalities.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p" bldLvl="5" animBg="1" rev="0" advAuto="0" spid="150" grpId="4"/>
      <p:bldP build="whole" bldLvl="1" animBg="1" rev="0" advAuto="0" spid="148" grpId="2"/>
      <p:bldP build="whole" bldLvl="1" animBg="1" rev="0" advAuto="0" spid="149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53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812800" y="1828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system of inequalities</a:t>
            </a:r>
          </a:p>
        </p:txBody>
      </p:sp>
      <p:pic>
        <p:nvPicPr>
          <p:cNvPr id="155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158" name="ALG1-CH03-151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185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Math Motion-ani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000" y="5354637"/>
            <a:ext cx="2000250" cy="747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2" name="Shape 162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Intersecting Regions</a:t>
            </a:r>
            <a:endParaRPr sz="2000"/>
          </a:p>
        </p:txBody>
      </p:sp>
      <p:pic>
        <p:nvPicPr>
          <p:cNvPr id="163" name="3_3_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337" y="1976437"/>
            <a:ext cx="4713288" cy="3295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>
            <p:ph type="body" idx="1"/>
          </p:nvPr>
        </p:nvSpPr>
        <p:spPr>
          <a:xfrm>
            <a:off x="533400" y="1503362"/>
            <a:ext cx="8229600" cy="1223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/>
              <a:t>	</a:t>
            </a:r>
            <a:r>
              <a:rPr b="1" sz="2400">
                <a:solidFill>
                  <a:srgbClr val="E01B22"/>
                </a:solidFill>
              </a:rPr>
              <a:t>A.</a:t>
            </a:r>
            <a:r>
              <a:rPr b="1" sz="2400"/>
              <a:t>  </a:t>
            </a:r>
            <a:r>
              <a:rPr b="1" sz="2400">
                <a:solidFill>
                  <a:srgbClr val="00539D"/>
                </a:solidFill>
              </a:rPr>
              <a:t>Solve the system of inequalities by graphing.</a:t>
            </a:r>
            <a:endParaRPr b="1" sz="2400">
              <a:solidFill>
                <a:srgbClr val="00539D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00539D"/>
                </a:solidFill>
              </a:rPr>
              <a:t>	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≥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3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&lt; –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</a:t>
            </a:r>
          </a:p>
        </p:txBody>
      </p:sp>
      <p:sp>
        <p:nvSpPr>
          <p:cNvPr id="165" name="Shape 165"/>
          <p:cNvSpPr/>
          <p:nvPr/>
        </p:nvSpPr>
        <p:spPr>
          <a:xfrm>
            <a:off x="866775" y="5334000"/>
            <a:ext cx="7881938" cy="83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lnSpc>
                <a:spcPct val="90000"/>
              </a:lnSpc>
              <a:spcBef>
                <a:spcPts val="500"/>
              </a:spcBef>
              <a:tabLst>
                <a:tab pos="1536700" algn="r"/>
                <a:tab pos="1651000" algn="l"/>
                <a:tab pos="1943100" algn="l"/>
                <a:tab pos="3429000" algn="l"/>
                <a:tab pos="5486400" algn="l"/>
              </a:tabLst>
            </a:pPr>
            <a:r>
              <a:rPr sz="2400"/>
              <a:t>Solution of </a:t>
            </a:r>
            <a:r>
              <a:rPr i="1" sz="2400"/>
              <a:t>y</a:t>
            </a:r>
            <a:r>
              <a:rPr sz="2400"/>
              <a:t> ≥ 2</a:t>
            </a:r>
            <a:r>
              <a:rPr i="1" sz="2400"/>
              <a:t>x</a:t>
            </a:r>
            <a:r>
              <a:rPr sz="2400"/>
              <a:t> – 3 → Regions 1 and 2</a:t>
            </a:r>
            <a:endParaRPr sz="2400"/>
          </a:p>
          <a:p>
            <a:pPr lvl="0" marL="342900" indent="-342900">
              <a:lnSpc>
                <a:spcPct val="90000"/>
              </a:lnSpc>
              <a:spcBef>
                <a:spcPts val="500"/>
              </a:spcBef>
              <a:tabLst>
                <a:tab pos="1536700" algn="r"/>
                <a:tab pos="1651000" algn="l"/>
                <a:tab pos="1943100" algn="l"/>
                <a:tab pos="3429000" algn="l"/>
                <a:tab pos="5486400" algn="l"/>
              </a:tabLst>
            </a:pPr>
            <a:r>
              <a:rPr sz="2400"/>
              <a:t>Solution of </a:t>
            </a:r>
            <a:r>
              <a:rPr i="1" sz="2400"/>
              <a:t>y</a:t>
            </a:r>
            <a:r>
              <a:rPr sz="2400"/>
              <a:t> &lt; –</a:t>
            </a:r>
            <a:r>
              <a:rPr i="1" sz="2400"/>
              <a:t>x</a:t>
            </a:r>
            <a:r>
              <a:rPr sz="2400"/>
              <a:t> + 2 → Regions 2 and 3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4" grpId="1"/>
      <p:bldP build="p" bldLvl="5" animBg="1" rev="0" advAuto="0" spid="165" grpId="3"/>
      <p:bldP build="whole" bldLvl="1" animBg="1" rev="0" advAuto="0" spid="16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8" name="Shape 168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Intersecting Regions</a:t>
            </a:r>
          </a:p>
        </p:txBody>
      </p:sp>
      <p:pic>
        <p:nvPicPr>
          <p:cNvPr id="169" name="3_3_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337" y="1231900"/>
            <a:ext cx="4713288" cy="329565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533400" y="4648200"/>
            <a:ext cx="8191500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intersection of these regions is Region 2, which is the solution of the system of inequalities. Notice that the solution is a region containing an infinite number of ordered pairs.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533400" y="1219200"/>
            <a:ext cx="8229600" cy="457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E01B22"/>
                </a:solidFill>
              </a:rPr>
              <a:t>	A.</a:t>
            </a:r>
            <a:r>
              <a:rPr sz="2400"/>
              <a:t>  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whole" bldLvl="1" animBg="1" rev="0" advAuto="0" spid="17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175" name="Chart 175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7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533400" y="1484312"/>
            <a:ext cx="8362950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/>
            <a:r>
              <a:rPr b="1" sz="2000">
                <a:solidFill>
                  <a:srgbClr val="00539D"/>
                </a:solidFill>
              </a:rPr>
              <a:t>Solve the system of inequalities by graphing.</a:t>
            </a:r>
            <a:br>
              <a:rPr b="1" sz="2000">
                <a:solidFill>
                  <a:srgbClr val="00539D"/>
                </a:solidFill>
              </a:rPr>
            </a:br>
            <a:r>
              <a:rPr b="1" sz="2000">
                <a:solidFill>
                  <a:srgbClr val="00539D"/>
                </a:solidFill>
              </a:rPr>
              <a:t> </a:t>
            </a:r>
            <a:r>
              <a:rPr b="1" i="1" sz="2000">
                <a:solidFill>
                  <a:srgbClr val="00539D"/>
                </a:solidFill>
              </a:rPr>
              <a:t>y</a:t>
            </a:r>
            <a:r>
              <a:rPr b="1" sz="2000">
                <a:solidFill>
                  <a:srgbClr val="00539D"/>
                </a:solidFill>
              </a:rPr>
              <a:t> ≤ 3</a:t>
            </a:r>
            <a:r>
              <a:rPr b="1" i="1" sz="2000">
                <a:solidFill>
                  <a:srgbClr val="00539D"/>
                </a:solidFill>
              </a:rPr>
              <a:t>x </a:t>
            </a:r>
            <a:r>
              <a:rPr b="1" sz="2000">
                <a:solidFill>
                  <a:srgbClr val="00539D"/>
                </a:solidFill>
              </a:rPr>
              <a:t>– 3</a:t>
            </a:r>
            <a:br>
              <a:rPr b="1" sz="2000">
                <a:solidFill>
                  <a:srgbClr val="00539D"/>
                </a:solidFill>
              </a:rPr>
            </a:br>
            <a:r>
              <a:rPr b="1" i="1" sz="2000">
                <a:solidFill>
                  <a:srgbClr val="00539D"/>
                </a:solidFill>
              </a:rPr>
              <a:t>y </a:t>
            </a:r>
            <a:r>
              <a:rPr b="1" sz="2000">
                <a:solidFill>
                  <a:srgbClr val="00539D"/>
                </a:solidFill>
              </a:rPr>
              <a:t>&gt; </a:t>
            </a:r>
            <a:r>
              <a:rPr b="1" i="1" sz="2000">
                <a:solidFill>
                  <a:srgbClr val="00539D"/>
                </a:solidFill>
              </a:rPr>
              <a:t>x</a:t>
            </a:r>
            <a:r>
              <a:rPr b="1" sz="2000">
                <a:solidFill>
                  <a:srgbClr val="00539D"/>
                </a:solidFill>
              </a:rPr>
              <a:t> + 1</a:t>
            </a:r>
          </a:p>
        </p:txBody>
      </p:sp>
      <p:grpSp>
        <p:nvGrpSpPr>
          <p:cNvPr id="184" name="Group 184"/>
          <p:cNvGrpSpPr/>
          <p:nvPr/>
        </p:nvGrpSpPr>
        <p:grpSpPr>
          <a:xfrm>
            <a:off x="876300" y="2571750"/>
            <a:ext cx="5105400" cy="3771900"/>
            <a:chOff x="0" y="0"/>
            <a:chExt cx="5105400" cy="3771899"/>
          </a:xfrm>
        </p:grpSpPr>
        <p:pic>
          <p:nvPicPr>
            <p:cNvPr id="179" name="3_3_3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30475" y="419100"/>
              <a:ext cx="1533525" cy="1546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3_3_4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6875" y="419100"/>
              <a:ext cx="1533525" cy="1544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3_3_5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6875" y="2227262"/>
              <a:ext cx="1533525" cy="1544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3_3_6.jpe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30475" y="2225675"/>
              <a:ext cx="1533525" cy="1546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Shape 183"/>
            <p:cNvSpPr/>
            <p:nvPr/>
          </p:nvSpPr>
          <p:spPr>
            <a:xfrm>
              <a:off x="0" y="0"/>
              <a:ext cx="5105400" cy="2052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2057400" indent="-2057400">
                <a:lnSpc>
                  <a:spcPct val="200000"/>
                </a:lnSpc>
                <a:spcBef>
                  <a:spcPts val="7200"/>
                </a:spcBef>
              </a:pPr>
              <a:r>
                <a:rPr b="1" sz="2400">
                  <a:solidFill>
                    <a:srgbClr val="00539D"/>
                  </a:solidFill>
                </a:rPr>
                <a:t>A. 	B.</a:t>
              </a:r>
              <a:endParaRPr b="1" sz="2400">
                <a:solidFill>
                  <a:srgbClr val="00539D"/>
                </a:solidFill>
              </a:endParaRPr>
            </a:p>
            <a:p>
              <a:pPr lvl="0" marL="2057400" indent="-2057400">
                <a:lnSpc>
                  <a:spcPct val="200000"/>
                </a:lnSpc>
                <a:spcBef>
                  <a:spcPts val="7200"/>
                </a:spcBef>
              </a:pPr>
              <a:r>
                <a:rPr b="1" sz="2400">
                  <a:solidFill>
                    <a:srgbClr val="00539D"/>
                  </a:solidFill>
                </a:rPr>
                <a:t>C.	D.</a:t>
              </a:r>
            </a:p>
          </p:txBody>
        </p:sp>
      </p:grpSp>
      <p:sp>
        <p:nvSpPr>
          <p:cNvPr id="185" name="Shape 185"/>
          <p:cNvSpPr/>
          <p:nvPr/>
        </p:nvSpPr>
        <p:spPr>
          <a:xfrm>
            <a:off x="2908300" y="28956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  <p:bldP build="whole" bldLvl="1" animBg="1" rev="0" advAuto="0" spid="184" grpId="4"/>
      <p:bldP build="whole" bldLvl="1" animBg="1" rev="0" advAuto="0" spid="178" grpId="3"/>
      <p:bldP build="whole" bldLvl="1" animBg="1" rev="0" advAuto="0" spid="175" grpId="6"/>
      <p:bldP build="whole" bldLvl="1" animBg="1" rev="0" advAuto="0" spid="185" grpId="5"/>
      <p:bldP build="whole" bldLvl="1" animBg="1" rev="0" advAuto="0" spid="17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188" name="Shape 188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Separate Regions</a:t>
            </a:r>
            <a:endParaRPr sz="2000"/>
          </a:p>
        </p:txBody>
      </p:sp>
      <p:sp>
        <p:nvSpPr>
          <p:cNvPr id="189" name="Shape 189"/>
          <p:cNvSpPr/>
          <p:nvPr/>
        </p:nvSpPr>
        <p:spPr>
          <a:xfrm>
            <a:off x="881062" y="3714750"/>
            <a:ext cx="445293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tabLst>
                <a:tab pos="1562100" algn="r"/>
                <a:tab pos="1651000" algn="l"/>
                <a:tab pos="1943100" algn="l"/>
                <a:tab pos="3657600" algn="l"/>
                <a:tab pos="6972300" algn="l"/>
              </a:tabLst>
              <a:defRPr sz="2400"/>
            </a:lvl1pPr>
          </a:lstStyle>
          <a:p>
            <a:pPr lvl="0">
              <a:defRPr sz="1800"/>
            </a:pPr>
            <a:r>
              <a:rPr sz="2400"/>
              <a:t>Graph both inequalities.</a:t>
            </a:r>
          </a:p>
        </p:txBody>
      </p:sp>
      <p:sp>
        <p:nvSpPr>
          <p:cNvPr id="190" name="Shape 190"/>
          <p:cNvSpPr/>
          <p:nvPr/>
        </p:nvSpPr>
        <p:spPr>
          <a:xfrm>
            <a:off x="533400" y="5791200"/>
            <a:ext cx="79248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spcBef>
                <a:spcPts val="17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solution set is Ø.</a:t>
            </a:r>
          </a:p>
        </p:txBody>
      </p:sp>
      <p:sp>
        <p:nvSpPr>
          <p:cNvPr id="191" name="Shape 191"/>
          <p:cNvSpPr/>
          <p:nvPr/>
        </p:nvSpPr>
        <p:spPr>
          <a:xfrm>
            <a:off x="881062" y="4298950"/>
            <a:ext cx="4452938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tabLst>
                <a:tab pos="1562100" algn="r"/>
                <a:tab pos="1651000" algn="l"/>
                <a:tab pos="1943100" algn="l"/>
                <a:tab pos="3657600" algn="l"/>
                <a:tab pos="6972300" algn="l"/>
              </a:tabLst>
              <a:defRPr sz="2400"/>
            </a:lvl1pPr>
          </a:lstStyle>
          <a:p>
            <a:pPr lvl="0">
              <a:defRPr sz="1800"/>
            </a:pPr>
            <a:r>
              <a:rPr sz="2400"/>
              <a:t>The graphs do not overlap, so the solutions have no points in common and there is no solution to the system.</a:t>
            </a:r>
          </a:p>
        </p:txBody>
      </p:sp>
      <p:pic>
        <p:nvPicPr>
          <p:cNvPr id="192" name="3_3_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7987" y="2319337"/>
            <a:ext cx="2811463" cy="28432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Group 196"/>
          <p:cNvGrpSpPr/>
          <p:nvPr/>
        </p:nvGrpSpPr>
        <p:grpSpPr>
          <a:xfrm>
            <a:off x="533400" y="1481137"/>
            <a:ext cx="8220075" cy="2124076"/>
            <a:chOff x="0" y="0"/>
            <a:chExt cx="8220075" cy="2124075"/>
          </a:xfrm>
        </p:grpSpPr>
        <p:pic>
          <p:nvPicPr>
            <p:cNvPr id="193" name="Eq3-1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1475" y="1347787"/>
              <a:ext cx="1673225" cy="776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Eq3-9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1475" y="547687"/>
              <a:ext cx="1619250" cy="776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Shape 195"/>
            <p:cNvSpPr/>
            <p:nvPr/>
          </p:nvSpPr>
          <p:spPr>
            <a:xfrm>
              <a:off x="0" y="0"/>
              <a:ext cx="8220075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>
                <a:spcBef>
                  <a:spcPts val="600"/>
                </a:spcBef>
              </a:pPr>
              <a:r>
                <a:rPr b="1" sz="2800">
                  <a:solidFill>
                    <a:srgbClr val="00539D"/>
                  </a:solidFill>
                </a:rPr>
                <a:t>	</a:t>
              </a:r>
              <a:r>
                <a:rPr b="1" sz="2400">
                  <a:solidFill>
                    <a:srgbClr val="00539D"/>
                  </a:solidFill>
                </a:rPr>
                <a:t>Solve the system of inequalities by graphing.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4"/>
      <p:bldP build="whole" bldLvl="1" animBg="1" rev="0" advAuto="0" spid="190" grpId="5"/>
      <p:bldP build="whole" bldLvl="1" animBg="1" rev="0" advAuto="0" spid="192" grpId="3"/>
      <p:bldP build="p" bldLvl="5" animBg="1" rev="0" advAuto="0" spid="189" grpId="2"/>
      <p:bldP build="whole" bldLvl="1" animBg="1" rev="0" advAuto="0" spid="19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